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167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91A3-B5A2-4751-8A6B-E887654C1337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CEF8-95BB-45ED-9846-7FCDF122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751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91A3-B5A2-4751-8A6B-E887654C1337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CEF8-95BB-45ED-9846-7FCDF122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9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91A3-B5A2-4751-8A6B-E887654C1337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CEF8-95BB-45ED-9846-7FCDF122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3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91A3-B5A2-4751-8A6B-E887654C1337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CEF8-95BB-45ED-9846-7FCDF122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0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91A3-B5A2-4751-8A6B-E887654C1337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CEF8-95BB-45ED-9846-7FCDF122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68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91A3-B5A2-4751-8A6B-E887654C1337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CEF8-95BB-45ED-9846-7FCDF122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156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91A3-B5A2-4751-8A6B-E887654C1337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CEF8-95BB-45ED-9846-7FCDF122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35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91A3-B5A2-4751-8A6B-E887654C1337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CEF8-95BB-45ED-9846-7FCDF122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87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91A3-B5A2-4751-8A6B-E887654C1337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CEF8-95BB-45ED-9846-7FCDF122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69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91A3-B5A2-4751-8A6B-E887654C1337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CEF8-95BB-45ED-9846-7FCDF122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0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91A3-B5A2-4751-8A6B-E887654C1337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CEF8-95BB-45ED-9846-7FCDF122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77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991A3-B5A2-4751-8A6B-E887654C1337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2CEF8-95BB-45ED-9846-7FCDF122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671D613-5FBF-44A1-8B30-7A19C749980C}"/>
              </a:ext>
            </a:extLst>
          </p:cNvPr>
          <p:cNvSpPr/>
          <p:nvPr/>
        </p:nvSpPr>
        <p:spPr>
          <a:xfrm>
            <a:off x="846209" y="165100"/>
            <a:ext cx="51655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Y can be a Vowel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96A469-343F-449D-8B47-8D34A561CBA5}"/>
              </a:ext>
            </a:extLst>
          </p:cNvPr>
          <p:cNvSpPr txBox="1"/>
          <p:nvPr/>
        </p:nvSpPr>
        <p:spPr>
          <a:xfrm>
            <a:off x="482600" y="1088430"/>
            <a:ext cx="589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Does the Y say the Long E or the Long I sound? Can you put the words in the right list!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0800D8-2ABA-479D-A3BE-4985CB8A233A}"/>
              </a:ext>
            </a:extLst>
          </p:cNvPr>
          <p:cNvSpPr txBox="1"/>
          <p:nvPr/>
        </p:nvSpPr>
        <p:spPr>
          <a:xfrm rot="20479337">
            <a:off x="173459" y="2169220"/>
            <a:ext cx="93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cry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A9DB011-290E-428E-BCBA-9F0EC669B889}"/>
              </a:ext>
            </a:extLst>
          </p:cNvPr>
          <p:cNvSpPr txBox="1"/>
          <p:nvPr/>
        </p:nvSpPr>
        <p:spPr>
          <a:xfrm rot="1386694">
            <a:off x="3241695" y="2717447"/>
            <a:ext cx="16556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candy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48A4C9C-AE65-4FC8-9F54-87A402505128}"/>
              </a:ext>
            </a:extLst>
          </p:cNvPr>
          <p:cNvSpPr txBox="1"/>
          <p:nvPr/>
        </p:nvSpPr>
        <p:spPr>
          <a:xfrm rot="1558285">
            <a:off x="2446678" y="2655004"/>
            <a:ext cx="1107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shy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D6CEE41-31F3-4165-A852-D8D83B6744C3}"/>
              </a:ext>
            </a:extLst>
          </p:cNvPr>
          <p:cNvSpPr txBox="1"/>
          <p:nvPr/>
        </p:nvSpPr>
        <p:spPr>
          <a:xfrm rot="2188348">
            <a:off x="1023204" y="2655005"/>
            <a:ext cx="1858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happy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60B2966-C322-4C91-9F0C-5D4E94EB56BB}"/>
              </a:ext>
            </a:extLst>
          </p:cNvPr>
          <p:cNvSpPr txBox="1"/>
          <p:nvPr/>
        </p:nvSpPr>
        <p:spPr>
          <a:xfrm rot="20421395">
            <a:off x="1803127" y="2066962"/>
            <a:ext cx="1110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buy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19360A1-ED8B-4F2E-B270-98F469472F2F}"/>
              </a:ext>
            </a:extLst>
          </p:cNvPr>
          <p:cNvSpPr txBox="1"/>
          <p:nvPr/>
        </p:nvSpPr>
        <p:spPr>
          <a:xfrm rot="19506405">
            <a:off x="3617259" y="1702752"/>
            <a:ext cx="1155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tiny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3AA7500-025F-4433-BF7C-B8066B17FE1F}"/>
              </a:ext>
            </a:extLst>
          </p:cNvPr>
          <p:cNvSpPr txBox="1"/>
          <p:nvPr/>
        </p:nvSpPr>
        <p:spPr>
          <a:xfrm rot="1488852">
            <a:off x="2890884" y="2002580"/>
            <a:ext cx="93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try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C890448-3FB3-488B-82E5-67455058012C}"/>
              </a:ext>
            </a:extLst>
          </p:cNvPr>
          <p:cNvSpPr txBox="1"/>
          <p:nvPr/>
        </p:nvSpPr>
        <p:spPr>
          <a:xfrm>
            <a:off x="1093419" y="1683434"/>
            <a:ext cx="10239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fry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DA09F50-2C0D-41B0-8148-818472B57CF5}"/>
              </a:ext>
            </a:extLst>
          </p:cNvPr>
          <p:cNvSpPr txBox="1"/>
          <p:nvPr/>
        </p:nvSpPr>
        <p:spPr>
          <a:xfrm rot="20250275">
            <a:off x="4120812" y="2200981"/>
            <a:ext cx="1206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guy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F3A1306-8132-4056-83FC-3A56E1DE3DCE}"/>
              </a:ext>
            </a:extLst>
          </p:cNvPr>
          <p:cNvSpPr txBox="1"/>
          <p:nvPr/>
        </p:nvSpPr>
        <p:spPr>
          <a:xfrm rot="1876367">
            <a:off x="4799457" y="1804674"/>
            <a:ext cx="14660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daily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99DA0EB-F650-4FDA-8F00-8F6BCC495434}"/>
              </a:ext>
            </a:extLst>
          </p:cNvPr>
          <p:cNvSpPr txBox="1"/>
          <p:nvPr/>
        </p:nvSpPr>
        <p:spPr>
          <a:xfrm rot="20716905">
            <a:off x="4938241" y="2681377"/>
            <a:ext cx="14660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jelly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EA62A22-43B7-422B-B314-4AB81691B062}"/>
              </a:ext>
            </a:extLst>
          </p:cNvPr>
          <p:cNvSpPr txBox="1"/>
          <p:nvPr/>
        </p:nvSpPr>
        <p:spPr>
          <a:xfrm rot="20174589">
            <a:off x="47242" y="2857916"/>
            <a:ext cx="1799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really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D5669DF-6082-4D59-8EEE-4BBAD4A09B78}"/>
              </a:ext>
            </a:extLst>
          </p:cNvPr>
          <p:cNvSpPr txBox="1"/>
          <p:nvPr/>
        </p:nvSpPr>
        <p:spPr>
          <a:xfrm rot="1880394">
            <a:off x="5943800" y="1909370"/>
            <a:ext cx="10239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my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AFD1F087-05FB-4C87-8A20-DF86C9820107}"/>
              </a:ext>
            </a:extLst>
          </p:cNvPr>
          <p:cNvSpPr/>
          <p:nvPr/>
        </p:nvSpPr>
        <p:spPr>
          <a:xfrm>
            <a:off x="221667" y="4532173"/>
            <a:ext cx="2989578" cy="43037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49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23A2BCB-4DBE-43E7-9863-20CAED155C96}"/>
              </a:ext>
            </a:extLst>
          </p:cNvPr>
          <p:cNvCxnSpPr/>
          <p:nvPr/>
        </p:nvCxnSpPr>
        <p:spPr>
          <a:xfrm>
            <a:off x="373152" y="5319472"/>
            <a:ext cx="2686605" cy="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215079B-B54D-4E3C-BF82-2BA2876AD5A3}"/>
              </a:ext>
            </a:extLst>
          </p:cNvPr>
          <p:cNvCxnSpPr/>
          <p:nvPr/>
        </p:nvCxnSpPr>
        <p:spPr>
          <a:xfrm>
            <a:off x="373152" y="7110172"/>
            <a:ext cx="2686605" cy="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643A80C-7B49-4881-9C3F-76B48C93DD17}"/>
              </a:ext>
            </a:extLst>
          </p:cNvPr>
          <p:cNvCxnSpPr/>
          <p:nvPr/>
        </p:nvCxnSpPr>
        <p:spPr>
          <a:xfrm>
            <a:off x="373151" y="7694372"/>
            <a:ext cx="2686605" cy="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B089D54-8EA9-4FA5-8C0F-328D118CB70E}"/>
              </a:ext>
            </a:extLst>
          </p:cNvPr>
          <p:cNvCxnSpPr/>
          <p:nvPr/>
        </p:nvCxnSpPr>
        <p:spPr>
          <a:xfrm>
            <a:off x="373152" y="5929072"/>
            <a:ext cx="2686605" cy="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FC26802-DDDD-43B8-AEF1-981AA0DCA328}"/>
              </a:ext>
            </a:extLst>
          </p:cNvPr>
          <p:cNvCxnSpPr/>
          <p:nvPr/>
        </p:nvCxnSpPr>
        <p:spPr>
          <a:xfrm>
            <a:off x="373152" y="6519622"/>
            <a:ext cx="2686605" cy="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A99C59AD-2111-4A6E-AFCA-46C786E17253}"/>
              </a:ext>
            </a:extLst>
          </p:cNvPr>
          <p:cNvSpPr/>
          <p:nvPr/>
        </p:nvSpPr>
        <p:spPr>
          <a:xfrm>
            <a:off x="3645597" y="4525907"/>
            <a:ext cx="2989578" cy="430996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49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5DE8E0F-502A-4BCC-ABBD-83AE6E3C7F1C}"/>
              </a:ext>
            </a:extLst>
          </p:cNvPr>
          <p:cNvCxnSpPr/>
          <p:nvPr/>
        </p:nvCxnSpPr>
        <p:spPr>
          <a:xfrm>
            <a:off x="3797082" y="5313206"/>
            <a:ext cx="2686605" cy="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094D929-6550-4E85-88B1-0C8EBE97E138}"/>
              </a:ext>
            </a:extLst>
          </p:cNvPr>
          <p:cNvCxnSpPr/>
          <p:nvPr/>
        </p:nvCxnSpPr>
        <p:spPr>
          <a:xfrm>
            <a:off x="3797082" y="7103906"/>
            <a:ext cx="2686605" cy="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E43B4EC8-C778-4617-891E-88446E28272B}"/>
              </a:ext>
            </a:extLst>
          </p:cNvPr>
          <p:cNvCxnSpPr/>
          <p:nvPr/>
        </p:nvCxnSpPr>
        <p:spPr>
          <a:xfrm>
            <a:off x="3797081" y="7688106"/>
            <a:ext cx="2686605" cy="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B70069F-8B24-4B87-9EA0-11F4C137E40C}"/>
              </a:ext>
            </a:extLst>
          </p:cNvPr>
          <p:cNvCxnSpPr/>
          <p:nvPr/>
        </p:nvCxnSpPr>
        <p:spPr>
          <a:xfrm>
            <a:off x="3797082" y="5922806"/>
            <a:ext cx="2686605" cy="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C6C88E4-28F8-4328-BD87-D069FE2B4A70}"/>
              </a:ext>
            </a:extLst>
          </p:cNvPr>
          <p:cNvCxnSpPr/>
          <p:nvPr/>
        </p:nvCxnSpPr>
        <p:spPr>
          <a:xfrm>
            <a:off x="3797082" y="6513356"/>
            <a:ext cx="2686605" cy="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>
            <a:extLst>
              <a:ext uri="{FF2B5EF4-FFF2-40B4-BE49-F238E27FC236}">
                <a16:creationId xmlns:a16="http://schemas.microsoft.com/office/drawing/2014/main" id="{8EE6EB89-93BC-4ADB-B921-90AAB424A4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554" y="3349830"/>
            <a:ext cx="1117600" cy="990031"/>
          </a:xfrm>
          <a:prstGeom prst="rect">
            <a:avLst/>
          </a:prstGeom>
        </p:spPr>
      </p:pic>
      <p:sp>
        <p:nvSpPr>
          <p:cNvPr id="63" name="Rectangle 62">
            <a:extLst>
              <a:ext uri="{FF2B5EF4-FFF2-40B4-BE49-F238E27FC236}">
                <a16:creationId xmlns:a16="http://schemas.microsoft.com/office/drawing/2014/main" id="{1629FDA0-E035-4236-9D60-629094A56DE6}"/>
              </a:ext>
            </a:extLst>
          </p:cNvPr>
          <p:cNvSpPr/>
          <p:nvPr/>
        </p:nvSpPr>
        <p:spPr>
          <a:xfrm>
            <a:off x="4108623" y="4092907"/>
            <a:ext cx="20362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Long ‘</a:t>
            </a:r>
            <a:r>
              <a:rPr lang="en-US" sz="2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</a:t>
            </a:r>
            <a:r>
              <a:rPr lang="en-US" sz="2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’ sounds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9259CAF-56E6-4C1F-93E3-72255D97FA7F}"/>
              </a:ext>
            </a:extLst>
          </p:cNvPr>
          <p:cNvSpPr/>
          <p:nvPr/>
        </p:nvSpPr>
        <p:spPr>
          <a:xfrm>
            <a:off x="688376" y="4121107"/>
            <a:ext cx="21032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Long ‘e’ sounds</a:t>
            </a: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35CD6790-599E-41F5-B123-CA09D3AC40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64925">
            <a:off x="5736139" y="8578196"/>
            <a:ext cx="622300" cy="1244600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9D79280-A815-44EC-B535-EF1E23D5E0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82474">
            <a:off x="432364" y="8991646"/>
            <a:ext cx="730286" cy="730286"/>
          </a:xfrm>
          <a:prstGeom prst="rect">
            <a:avLst/>
          </a:prstGeom>
        </p:spPr>
      </p:pic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3689D58F-F0E8-4A9E-8B08-1377F955AAC9}"/>
              </a:ext>
            </a:extLst>
          </p:cNvPr>
          <p:cNvCxnSpPr/>
          <p:nvPr/>
        </p:nvCxnSpPr>
        <p:spPr>
          <a:xfrm>
            <a:off x="373153" y="8253172"/>
            <a:ext cx="2686605" cy="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8E88543-83F9-4567-947E-5CC54ADC1EE5}"/>
              </a:ext>
            </a:extLst>
          </p:cNvPr>
          <p:cNvCxnSpPr/>
          <p:nvPr/>
        </p:nvCxnSpPr>
        <p:spPr>
          <a:xfrm>
            <a:off x="3797081" y="8238644"/>
            <a:ext cx="2686605" cy="0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E19CFF3C-A300-413D-B90E-A2A73FD52A4A}"/>
              </a:ext>
            </a:extLst>
          </p:cNvPr>
          <p:cNvSpPr txBox="1"/>
          <p:nvPr/>
        </p:nvSpPr>
        <p:spPr>
          <a:xfrm rot="18712042">
            <a:off x="5630312" y="2690492"/>
            <a:ext cx="14178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haroni" panose="02010803020104030203" pitchFamily="2" charset="-79"/>
                <a:cs typeface="Aharoni" panose="02010803020104030203" pitchFamily="2" charset="-79"/>
              </a:rPr>
              <a:t>you</a:t>
            </a: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218B314-094B-40EE-9B35-5AC434C4B34B}"/>
              </a:ext>
            </a:extLst>
          </p:cNvPr>
          <p:cNvSpPr txBox="1"/>
          <p:nvPr/>
        </p:nvSpPr>
        <p:spPr>
          <a:xfrm>
            <a:off x="1201859" y="9647853"/>
            <a:ext cx="51408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Can you see the odd one out? Write it here if you can   _________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694600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8DFEFB-209B-4275-802B-BCA0AC1A0324}"/>
              </a:ext>
            </a:extLst>
          </p:cNvPr>
          <p:cNvSpPr/>
          <p:nvPr/>
        </p:nvSpPr>
        <p:spPr>
          <a:xfrm>
            <a:off x="1604625" y="135235"/>
            <a:ext cx="3648756" cy="150810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44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Colour the </a:t>
            </a:r>
          </a:p>
          <a:p>
            <a:pPr algn="ctr"/>
            <a:r>
              <a:rPr lang="en-GB" sz="48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Y</a:t>
            </a:r>
            <a:r>
              <a:rPr lang="en-US" sz="44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 Sound</a:t>
            </a:r>
            <a:endParaRPr lang="en-US" sz="44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F21CFF-8A9B-4B74-9883-22C71740D886}"/>
              </a:ext>
            </a:extLst>
          </p:cNvPr>
          <p:cNvSpPr/>
          <p:nvPr/>
        </p:nvSpPr>
        <p:spPr>
          <a:xfrm rot="19503617">
            <a:off x="1436896" y="3353804"/>
            <a:ext cx="150406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fry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32F6CB7-4A08-4126-8393-72188F6FEDF7}"/>
              </a:ext>
            </a:extLst>
          </p:cNvPr>
          <p:cNvSpPr/>
          <p:nvPr/>
        </p:nvSpPr>
        <p:spPr>
          <a:xfrm rot="3390560">
            <a:off x="169253" y="3537199"/>
            <a:ext cx="205716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baby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086D9C-BB51-4194-9390-92951FCF8554}"/>
              </a:ext>
            </a:extLst>
          </p:cNvPr>
          <p:cNvSpPr/>
          <p:nvPr/>
        </p:nvSpPr>
        <p:spPr>
          <a:xfrm rot="19503617">
            <a:off x="771098" y="4920208"/>
            <a:ext cx="183575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why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50D191-C853-459E-BED8-6ABFC51BC366}"/>
              </a:ext>
            </a:extLst>
          </p:cNvPr>
          <p:cNvSpPr/>
          <p:nvPr/>
        </p:nvSpPr>
        <p:spPr>
          <a:xfrm rot="19503617">
            <a:off x="2055654" y="4996242"/>
            <a:ext cx="147687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spy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784FF6C-0408-47D7-8276-0FFCC4C4BCA7}"/>
              </a:ext>
            </a:extLst>
          </p:cNvPr>
          <p:cNvSpPr/>
          <p:nvPr/>
        </p:nvSpPr>
        <p:spPr>
          <a:xfrm rot="19503617">
            <a:off x="253796" y="6490373"/>
            <a:ext cx="157286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guy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1B57F42-0ED9-41C1-A996-FB12D5F22417}"/>
              </a:ext>
            </a:extLst>
          </p:cNvPr>
          <p:cNvSpPr/>
          <p:nvPr/>
        </p:nvSpPr>
        <p:spPr>
          <a:xfrm rot="1800545">
            <a:off x="2844948" y="3390180"/>
            <a:ext cx="154721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shy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47A7DA5-108E-4CB9-947F-9D07F78A984E}"/>
              </a:ext>
            </a:extLst>
          </p:cNvPr>
          <p:cNvSpPr/>
          <p:nvPr/>
        </p:nvSpPr>
        <p:spPr>
          <a:xfrm rot="19503617">
            <a:off x="3436836" y="4395647"/>
            <a:ext cx="175560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tiny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20C7B43-566D-4DE6-B1C5-12B32C2619AD}"/>
              </a:ext>
            </a:extLst>
          </p:cNvPr>
          <p:cNvSpPr/>
          <p:nvPr/>
        </p:nvSpPr>
        <p:spPr>
          <a:xfrm rot="19503617">
            <a:off x="3514921" y="5103764"/>
            <a:ext cx="257814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happy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BE9B157-BF0D-403E-AF45-2FF25A7195DA}"/>
              </a:ext>
            </a:extLst>
          </p:cNvPr>
          <p:cNvSpPr/>
          <p:nvPr/>
        </p:nvSpPr>
        <p:spPr>
          <a:xfrm rot="16200000">
            <a:off x="808004" y="6477532"/>
            <a:ext cx="222208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sunny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5EF5C85-0372-42E2-A2C3-3A6E3D978CF6}"/>
              </a:ext>
            </a:extLst>
          </p:cNvPr>
          <p:cNvSpPr/>
          <p:nvPr/>
        </p:nvSpPr>
        <p:spPr>
          <a:xfrm rot="995684">
            <a:off x="2254557" y="4001183"/>
            <a:ext cx="156658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cry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C1B03FD-81B5-41DB-A224-4DB33931C8C3}"/>
              </a:ext>
            </a:extLst>
          </p:cNvPr>
          <p:cNvSpPr/>
          <p:nvPr/>
        </p:nvSpPr>
        <p:spPr>
          <a:xfrm rot="1861903">
            <a:off x="2508654" y="6129236"/>
            <a:ext cx="154721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shy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D8357E6-C187-452D-8EE3-BB08316A15C6}"/>
              </a:ext>
            </a:extLst>
          </p:cNvPr>
          <p:cNvSpPr/>
          <p:nvPr/>
        </p:nvSpPr>
        <p:spPr>
          <a:xfrm rot="1960920">
            <a:off x="4667810" y="6059118"/>
            <a:ext cx="196040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silly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253420C-DA8A-4634-BB35-6A0E43E8A4A7}"/>
              </a:ext>
            </a:extLst>
          </p:cNvPr>
          <p:cNvSpPr/>
          <p:nvPr/>
        </p:nvSpPr>
        <p:spPr>
          <a:xfrm rot="713135">
            <a:off x="3960765" y="3166383"/>
            <a:ext cx="157927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buy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BBC2BEE-08F5-44FC-A3AA-52C6739F75A5}"/>
              </a:ext>
            </a:extLst>
          </p:cNvPr>
          <p:cNvSpPr/>
          <p:nvPr/>
        </p:nvSpPr>
        <p:spPr>
          <a:xfrm rot="19503617">
            <a:off x="4935864" y="3682236"/>
            <a:ext cx="134966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fly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C22AFD3-3CC6-4A6B-8357-CF039A0BCAE3}"/>
              </a:ext>
            </a:extLst>
          </p:cNvPr>
          <p:cNvSpPr/>
          <p:nvPr/>
        </p:nvSpPr>
        <p:spPr>
          <a:xfrm rot="19503617">
            <a:off x="1512643" y="7441253"/>
            <a:ext cx="235192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bunny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5735621-9976-4368-94D4-EC44AFC377BF}"/>
              </a:ext>
            </a:extLst>
          </p:cNvPr>
          <p:cNvSpPr/>
          <p:nvPr/>
        </p:nvSpPr>
        <p:spPr>
          <a:xfrm rot="2315232">
            <a:off x="3988074" y="6603500"/>
            <a:ext cx="155536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dry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D49A0F3-9FCF-4CEF-9004-2B8AB53C6F14}"/>
              </a:ext>
            </a:extLst>
          </p:cNvPr>
          <p:cNvSpPr/>
          <p:nvPr/>
        </p:nvSpPr>
        <p:spPr>
          <a:xfrm rot="2570534">
            <a:off x="3708698" y="7422664"/>
            <a:ext cx="152637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sky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70E57F3-4875-4D75-87DB-64D32017BCF8}"/>
              </a:ext>
            </a:extLst>
          </p:cNvPr>
          <p:cNvSpPr/>
          <p:nvPr/>
        </p:nvSpPr>
        <p:spPr>
          <a:xfrm rot="1547543">
            <a:off x="5378474" y="5366489"/>
            <a:ext cx="117211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my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3F608AF-8B7D-41A9-B263-808DD7D645C4}"/>
              </a:ext>
            </a:extLst>
          </p:cNvPr>
          <p:cNvSpPr/>
          <p:nvPr/>
        </p:nvSpPr>
        <p:spPr>
          <a:xfrm rot="1573447">
            <a:off x="3001395" y="8176613"/>
            <a:ext cx="230543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kitty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D59EE4A-9EE4-48F4-B75C-585691026465}"/>
              </a:ext>
            </a:extLst>
          </p:cNvPr>
          <p:cNvSpPr/>
          <p:nvPr/>
        </p:nvSpPr>
        <p:spPr>
          <a:xfrm rot="20033595">
            <a:off x="4892619" y="7124369"/>
            <a:ext cx="202523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body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1D41484-F8BE-46D5-851A-CFC223A24820}"/>
              </a:ext>
            </a:extLst>
          </p:cNvPr>
          <p:cNvSpPr/>
          <p:nvPr/>
        </p:nvSpPr>
        <p:spPr>
          <a:xfrm rot="18403767">
            <a:off x="31937" y="7529783"/>
            <a:ext cx="186621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easy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DBEFDA-0659-4785-A5E4-0847342A343A}"/>
              </a:ext>
            </a:extLst>
          </p:cNvPr>
          <p:cNvSpPr txBox="1"/>
          <p:nvPr/>
        </p:nvSpPr>
        <p:spPr>
          <a:xfrm>
            <a:off x="104704" y="1643340"/>
            <a:ext cx="66425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Can you read the words with the letter Y, then colour the ones that end with the LONG ‘’e’’ sound red, and colour the ones that end with LONG ‘’</a:t>
            </a:r>
            <a:r>
              <a:rPr lang="en-GB" dirty="0" err="1">
                <a:latin typeface="Aharoni" panose="02010803020104030203" pitchFamily="2" charset="-79"/>
                <a:cs typeface="Aharoni" panose="02010803020104030203" pitchFamily="2" charset="-79"/>
              </a:rPr>
              <a:t>i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’’ blue!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6C9F50-35CE-4250-A719-3DE9CDA2D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7330" y="8684444"/>
            <a:ext cx="1191172" cy="105520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1FDB5418-6D6D-4393-BF6D-DF621B33C4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7495">
            <a:off x="237835" y="208836"/>
            <a:ext cx="936622" cy="968398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83FB74E3-CD54-41A8-8A98-E167248D63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19925">
            <a:off x="5287331" y="292075"/>
            <a:ext cx="1235809" cy="1100642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8BAEC3F4-9802-4595-B2E9-4C4EC66AD4D6}"/>
              </a:ext>
            </a:extLst>
          </p:cNvPr>
          <p:cNvSpPr txBox="1"/>
          <p:nvPr/>
        </p:nvSpPr>
        <p:spPr>
          <a:xfrm>
            <a:off x="0" y="9529670"/>
            <a:ext cx="4644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Can you spot the odd one out, colour it green if you can</a:t>
            </a:r>
            <a:r>
              <a:rPr lang="en-GB" dirty="0"/>
              <a:t>?</a:t>
            </a:r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F1703D4-523D-4BF8-B8DF-6DC6F43A4C31}"/>
              </a:ext>
            </a:extLst>
          </p:cNvPr>
          <p:cNvSpPr/>
          <p:nvPr/>
        </p:nvSpPr>
        <p:spPr>
          <a:xfrm rot="19503617">
            <a:off x="-124113" y="4782878"/>
            <a:ext cx="152464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0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you</a:t>
            </a:r>
            <a:endParaRPr lang="en-US" sz="60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777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8DFEFB-209B-4275-802B-BCA0AC1A0324}"/>
              </a:ext>
            </a:extLst>
          </p:cNvPr>
          <p:cNvSpPr/>
          <p:nvPr/>
        </p:nvSpPr>
        <p:spPr>
          <a:xfrm>
            <a:off x="807550" y="135235"/>
            <a:ext cx="5242909" cy="150810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44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What Sound does </a:t>
            </a:r>
          </a:p>
          <a:p>
            <a:pPr algn="ctr"/>
            <a:r>
              <a:rPr lang="en-GB" sz="48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Y</a:t>
            </a:r>
            <a:r>
              <a:rPr lang="en-US" sz="4400" b="1" dirty="0">
                <a:ln w="2857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Foo" pitchFamily="2" charset="0"/>
              </a:rPr>
              <a:t> Make?</a:t>
            </a:r>
            <a:endParaRPr lang="en-US" sz="4400" b="1" cap="none" spc="0" dirty="0">
              <a:ln w="28575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Foo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0A823D-1E3A-4ECA-888F-42B39E424AFD}"/>
              </a:ext>
            </a:extLst>
          </p:cNvPr>
          <p:cNvSpPr/>
          <p:nvPr/>
        </p:nvSpPr>
        <p:spPr>
          <a:xfrm>
            <a:off x="165097" y="3637279"/>
            <a:ext cx="1549400" cy="150810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29D3DF-22DC-4222-B367-B0376EC7D15B}"/>
              </a:ext>
            </a:extLst>
          </p:cNvPr>
          <p:cNvSpPr/>
          <p:nvPr/>
        </p:nvSpPr>
        <p:spPr>
          <a:xfrm>
            <a:off x="1841499" y="3637279"/>
            <a:ext cx="1549400" cy="150810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831EF6F-7784-43D5-B388-289015EF983A}"/>
              </a:ext>
            </a:extLst>
          </p:cNvPr>
          <p:cNvSpPr/>
          <p:nvPr/>
        </p:nvSpPr>
        <p:spPr>
          <a:xfrm>
            <a:off x="3517901" y="3637279"/>
            <a:ext cx="1549400" cy="150810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BB71C4-0D9F-424C-BBCB-BB371A8F8299}"/>
              </a:ext>
            </a:extLst>
          </p:cNvPr>
          <p:cNvSpPr/>
          <p:nvPr/>
        </p:nvSpPr>
        <p:spPr>
          <a:xfrm>
            <a:off x="5181597" y="3642706"/>
            <a:ext cx="1549400" cy="150810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89430E9-96B6-402D-AEE8-1EB3C28EE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400" y="-27198"/>
            <a:ext cx="1117600" cy="99003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C0D43DA4-D0E6-45E6-937C-E85EDF48B3EC}"/>
              </a:ext>
            </a:extLst>
          </p:cNvPr>
          <p:cNvSpPr txBox="1"/>
          <p:nvPr/>
        </p:nvSpPr>
        <p:spPr>
          <a:xfrm>
            <a:off x="290047" y="3114059"/>
            <a:ext cx="142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yellow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7B5BAB-9579-4CB3-8E65-36C746FA4E34}"/>
              </a:ext>
            </a:extLst>
          </p:cNvPr>
          <p:cNvSpPr txBox="1"/>
          <p:nvPr/>
        </p:nvSpPr>
        <p:spPr>
          <a:xfrm>
            <a:off x="2005578" y="3151484"/>
            <a:ext cx="142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you	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69E296B-25A3-4CDC-A6B6-418582B69378}"/>
              </a:ext>
            </a:extLst>
          </p:cNvPr>
          <p:cNvSpPr txBox="1"/>
          <p:nvPr/>
        </p:nvSpPr>
        <p:spPr>
          <a:xfrm>
            <a:off x="3580376" y="3113149"/>
            <a:ext cx="142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belly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CD60FFC-7972-441D-8B9B-2C3E9A0A634E}"/>
              </a:ext>
            </a:extLst>
          </p:cNvPr>
          <p:cNvSpPr txBox="1"/>
          <p:nvPr/>
        </p:nvSpPr>
        <p:spPr>
          <a:xfrm>
            <a:off x="5243047" y="3113149"/>
            <a:ext cx="142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shy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5265150-C144-4378-B668-24D576E73809}"/>
              </a:ext>
            </a:extLst>
          </p:cNvPr>
          <p:cNvSpPr/>
          <p:nvPr/>
        </p:nvSpPr>
        <p:spPr>
          <a:xfrm>
            <a:off x="165097" y="5862536"/>
            <a:ext cx="1549400" cy="150810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B81894F-40A2-46FD-B153-F47D65ABC54C}"/>
              </a:ext>
            </a:extLst>
          </p:cNvPr>
          <p:cNvSpPr/>
          <p:nvPr/>
        </p:nvSpPr>
        <p:spPr>
          <a:xfrm>
            <a:off x="1841499" y="5862536"/>
            <a:ext cx="1549400" cy="150810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352E53A-751B-4B35-AA52-C55122C47221}"/>
              </a:ext>
            </a:extLst>
          </p:cNvPr>
          <p:cNvSpPr/>
          <p:nvPr/>
        </p:nvSpPr>
        <p:spPr>
          <a:xfrm>
            <a:off x="3517901" y="5862536"/>
            <a:ext cx="1549400" cy="150810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A1F283D-F370-4A12-940F-561B6609B67C}"/>
              </a:ext>
            </a:extLst>
          </p:cNvPr>
          <p:cNvSpPr/>
          <p:nvPr/>
        </p:nvSpPr>
        <p:spPr>
          <a:xfrm>
            <a:off x="5181597" y="5867963"/>
            <a:ext cx="1549400" cy="150810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C963251-E152-4B2E-AACC-8323131C84DD}"/>
              </a:ext>
            </a:extLst>
          </p:cNvPr>
          <p:cNvSpPr txBox="1"/>
          <p:nvPr/>
        </p:nvSpPr>
        <p:spPr>
          <a:xfrm>
            <a:off x="290047" y="5339316"/>
            <a:ext cx="142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kitty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940AECB-877D-4B89-823C-B6526359B0E6}"/>
              </a:ext>
            </a:extLst>
          </p:cNvPr>
          <p:cNvSpPr txBox="1"/>
          <p:nvPr/>
        </p:nvSpPr>
        <p:spPr>
          <a:xfrm>
            <a:off x="1903974" y="5351884"/>
            <a:ext cx="142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yes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13D0576-D7AE-4853-998D-81CA4EFE5515}"/>
              </a:ext>
            </a:extLst>
          </p:cNvPr>
          <p:cNvSpPr txBox="1"/>
          <p:nvPr/>
        </p:nvSpPr>
        <p:spPr>
          <a:xfrm>
            <a:off x="3642851" y="5338406"/>
            <a:ext cx="142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fly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40595B-2451-4F1E-B851-94E583ED97E7}"/>
              </a:ext>
            </a:extLst>
          </p:cNvPr>
          <p:cNvSpPr txBox="1"/>
          <p:nvPr/>
        </p:nvSpPr>
        <p:spPr>
          <a:xfrm>
            <a:off x="5244072" y="5338406"/>
            <a:ext cx="142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young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7FFF899-20DB-4081-84A0-DFC06F8CABEB}"/>
              </a:ext>
            </a:extLst>
          </p:cNvPr>
          <p:cNvSpPr/>
          <p:nvPr/>
        </p:nvSpPr>
        <p:spPr>
          <a:xfrm>
            <a:off x="165097" y="8192101"/>
            <a:ext cx="1549400" cy="150810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B88C8CF-75BC-4479-871D-9316068BA053}"/>
              </a:ext>
            </a:extLst>
          </p:cNvPr>
          <p:cNvSpPr/>
          <p:nvPr/>
        </p:nvSpPr>
        <p:spPr>
          <a:xfrm>
            <a:off x="1841499" y="8192101"/>
            <a:ext cx="1549400" cy="150810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24F6C4-11A4-4273-BD53-BCBB14C3EBE3}"/>
              </a:ext>
            </a:extLst>
          </p:cNvPr>
          <p:cNvSpPr/>
          <p:nvPr/>
        </p:nvSpPr>
        <p:spPr>
          <a:xfrm>
            <a:off x="3517901" y="8192101"/>
            <a:ext cx="1549400" cy="150810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90489F4-1FD9-478E-BDCC-1EFD56726277}"/>
              </a:ext>
            </a:extLst>
          </p:cNvPr>
          <p:cNvSpPr/>
          <p:nvPr/>
        </p:nvSpPr>
        <p:spPr>
          <a:xfrm>
            <a:off x="5181597" y="8197528"/>
            <a:ext cx="1549400" cy="150810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E66C6E5-8F77-4DBB-9701-C63E18CBC2CB}"/>
              </a:ext>
            </a:extLst>
          </p:cNvPr>
          <p:cNvSpPr txBox="1"/>
          <p:nvPr/>
        </p:nvSpPr>
        <p:spPr>
          <a:xfrm>
            <a:off x="290047" y="7668881"/>
            <a:ext cx="142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happy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EAF88AD-EAF9-4610-8795-0ADC14412F8A}"/>
              </a:ext>
            </a:extLst>
          </p:cNvPr>
          <p:cNvSpPr txBox="1"/>
          <p:nvPr/>
        </p:nvSpPr>
        <p:spPr>
          <a:xfrm>
            <a:off x="1964396" y="7681449"/>
            <a:ext cx="142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crazy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CB026E5-0AC0-4F29-85B7-68A96DCF3840}"/>
              </a:ext>
            </a:extLst>
          </p:cNvPr>
          <p:cNvSpPr txBox="1"/>
          <p:nvPr/>
        </p:nvSpPr>
        <p:spPr>
          <a:xfrm>
            <a:off x="3580376" y="7668881"/>
            <a:ext cx="142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dry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2DC924-0372-49B8-A7B3-AD67A89AC700}"/>
              </a:ext>
            </a:extLst>
          </p:cNvPr>
          <p:cNvSpPr txBox="1"/>
          <p:nvPr/>
        </p:nvSpPr>
        <p:spPr>
          <a:xfrm>
            <a:off x="5244072" y="7681449"/>
            <a:ext cx="1424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silly</a:t>
            </a:r>
            <a:endParaRPr lang="en-U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1FE56FA-17E3-4E09-B433-C9DE6A216A4F}"/>
              </a:ext>
            </a:extLst>
          </p:cNvPr>
          <p:cNvSpPr txBox="1"/>
          <p:nvPr/>
        </p:nvSpPr>
        <p:spPr>
          <a:xfrm>
            <a:off x="493868" y="1856842"/>
            <a:ext cx="62371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Can you write what sound the letter Y makes in these words! It can be </a:t>
            </a:r>
            <a:r>
              <a:rPr lang="en-GB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Long ‘’e’’, </a:t>
            </a:r>
            <a:r>
              <a:rPr lang="en-GB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Long ‘í’’ 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or it can even say </a:t>
            </a:r>
            <a:r>
              <a:rPr lang="en-GB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‘’y’’</a:t>
            </a:r>
            <a:endParaRPr lang="en-US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54948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791</TotalTime>
  <Words>197</Words>
  <Application>Microsoft Office PowerPoint</Application>
  <PresentationFormat>A4 Paper (210x297 mm)</PresentationFormat>
  <Paragraphs>60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Aharoni</vt:lpstr>
      <vt:lpstr>Arial</vt:lpstr>
      <vt:lpstr>Calibri</vt:lpstr>
      <vt:lpstr>Calibri Light</vt:lpstr>
      <vt:lpstr>Foo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 ford</dc:creator>
  <cp:lastModifiedBy>marc ford</cp:lastModifiedBy>
  <cp:revision>14</cp:revision>
  <dcterms:created xsi:type="dcterms:W3CDTF">2020-01-28T16:25:20Z</dcterms:created>
  <dcterms:modified xsi:type="dcterms:W3CDTF">2020-01-29T05:36:24Z</dcterms:modified>
</cp:coreProperties>
</file>